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57" r:id="rId14"/>
    <p:sldId id="270" r:id="rId15"/>
    <p:sldId id="258" r:id="rId16"/>
    <p:sldId id="271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bias Akerblom" userId="06c73397-61c6-4130-bc58-7a8498426fcd" providerId="ADAL" clId="{12CA6C59-336A-4C50-AC0B-9A48D52D0A44}"/>
    <pc:docChg chg="modSld">
      <pc:chgData name="Tobias Akerblom" userId="06c73397-61c6-4130-bc58-7a8498426fcd" providerId="ADAL" clId="{12CA6C59-336A-4C50-AC0B-9A48D52D0A44}" dt="2026-09-23T10:33:22.743" v="9" actId="20577"/>
      <pc:docMkLst>
        <pc:docMk/>
      </pc:docMkLst>
      <pc:sldChg chg="modSp mod">
        <pc:chgData name="Tobias Akerblom" userId="06c73397-61c6-4130-bc58-7a8498426fcd" providerId="ADAL" clId="{12CA6C59-336A-4C50-AC0B-9A48D52D0A44}" dt="2026-09-23T10:33:22.743" v="9" actId="20577"/>
        <pc:sldMkLst>
          <pc:docMk/>
          <pc:sldMk cId="1813943491" sldId="261"/>
        </pc:sldMkLst>
        <pc:spChg chg="mod">
          <ac:chgData name="Tobias Akerblom" userId="06c73397-61c6-4130-bc58-7a8498426fcd" providerId="ADAL" clId="{12CA6C59-336A-4C50-AC0B-9A48D52D0A44}" dt="2026-09-23T10:33:22.743" v="9" actId="20577"/>
          <ac:spMkLst>
            <pc:docMk/>
            <pc:sldMk cId="1813943491" sldId="261"/>
            <ac:spMk id="3" creationId="{0EF073A6-A76F-AB57-ECC1-F7D13658A08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7FEB59-948F-7883-0C90-B9E7CFDCD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2FB5158-7180-6874-A771-941BADA7A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B2D0542-91C5-60F1-6039-F7C38DEAD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FCAA82-80F7-609C-2783-61B71247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7BA1F1C-1FC4-8A09-9997-D67208836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468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4FBB4D-5A19-5041-BF72-C7ECBF7ED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F44E730-832D-4B0D-D947-8E1A9626F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42F221-E025-A465-B2E2-F87235534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EC5A131-9151-0A07-91DB-8E7089154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519DBCA-B7AC-1A02-5A02-C5B1DD51C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047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C4B83B-1EB2-EA19-9BD4-F6BC25152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C35BDFF-4968-8574-BF3D-CA9086B1C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34CA56E-3A9C-4709-1F04-986DFDAAF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770586-6A08-BFF6-FFA5-5D0D87329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95051BF-9C17-DB46-AEEB-427799797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555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2C3E66-6984-7B8B-34EE-3D2FEDD68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B4194A-DE80-9B85-1C11-BA5FF4028B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F0F67BF-0C59-A4A5-52D0-0D12036EA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934C513-D688-E0E0-B29D-26B137F5B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3E9B5DB-9DA9-C592-D640-5EBFD8D48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2E4C156-ABC0-2FE3-D7C2-D5D6036DB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4032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2006FE-AEF9-A8FA-DB1E-5C0485305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3242DAE-CE60-BB50-F8FC-9599486D0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2855A8D-4725-4BA0-A097-B05ACE545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4B01508-EE72-2CB2-CE78-AD34DA1F7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9E6380C-C999-E525-DD64-E6412F0D68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816C0F1-41D6-F419-EF30-BDCCA5EF7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22D2B08-9694-B8CA-ACDF-6F1533047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84F4B16-A505-509C-2743-B328C3409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9689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72C03A-6CCB-553F-D38F-0F5899B5E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8E31E98-164B-8670-C3A6-E5A164F7F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34FA578-CCCE-3324-1E04-845812402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4151CB3-75DE-0A20-505D-97663113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44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5149E88-04DA-3E2F-51FC-D8B39DA36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A7A6200-9367-D374-F853-36B011E7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F7B17DA-7BAC-F36F-9DB8-FA0AEF444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398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843232-B52D-F9B6-23FF-3561D3C3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7DC8FF-B779-02F1-B737-7059C5265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6526680-1168-2082-A4E6-83E15DA98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DE8B199-181E-ABCC-C151-3D0D631AF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77A533D-8360-2C15-C4FC-8CF42EC13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BD411F2-FCA2-0ED0-A8C9-ECF7F3142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3971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E95D20-A3BD-E3FD-8CEF-34318CE9C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D9D74CC-F0B8-96A7-541A-DC3A856A29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532A98A-50FF-9692-8103-1AD3F4C32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52BCCFC-2F08-C1D1-BC48-E8FEEC64B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BC323F-DB31-640D-3520-C21128D55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258DC7E-0A37-5017-54F8-CBD5C494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780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D62D40-791E-16AF-D526-F197EF695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0FA5E43-B6D4-4E18-BC54-E39753419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7293013-7B03-37EB-0209-E5305CF2C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B6406F7-F065-F4D5-C27D-98BCD589B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843D52E-843C-D460-61B7-1566495D7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0820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8021815-EB1A-C430-2D4D-40D0D644E9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112EFBC-6BE5-0D39-3E5E-2774EA1AD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183FC82-6817-AEE9-4138-FA22CCDB5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502551A-AE88-71B1-5B1D-62088578E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B157677-A32E-AB6A-EDB5-065CF4863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987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58105B9-D182-B65F-AD4A-AAB46248B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9422CFE-905B-D654-1763-80C5BB6AF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352D3D4-68F7-2B0A-F9CD-F31BD3311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AD8229-B4C1-4712-A695-0815C4CD5CA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DFC037-71F2-4A6E-5D57-DC473B1CDB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0D52112-D84A-FB5E-2FBA-A21B0B3E7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789586-8CFB-47D9-B5B4-DCC08B81FD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3669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659BE1-2798-EF5C-F7BD-D2A3655A9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49679"/>
            <a:ext cx="9144000" cy="939483"/>
          </a:xfrm>
        </p:spPr>
        <p:txBody>
          <a:bodyPr/>
          <a:lstStyle/>
          <a:p>
            <a:r>
              <a:rPr lang="sv-SE" dirty="0"/>
              <a:t>Extra stämma 2026 10 15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05AB2FB-81D2-E51F-9A98-9313C17B98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4720" y="2545032"/>
            <a:ext cx="5527040" cy="2555288"/>
          </a:xfrm>
        </p:spPr>
        <p:txBody>
          <a:bodyPr>
            <a:normAutofit fontScale="85000" lnSpcReduction="20000"/>
          </a:bodyPr>
          <a:lstStyle/>
          <a:p>
            <a:pPr algn="l"/>
            <a:endParaRPr lang="sv-SE" b="1" dirty="0"/>
          </a:p>
          <a:p>
            <a:pPr algn="l"/>
            <a:r>
              <a:rPr lang="sv-SE" b="1" dirty="0"/>
              <a:t>Lövsta Vägförening</a:t>
            </a:r>
          </a:p>
          <a:p>
            <a:pPr algn="l"/>
            <a:r>
              <a:rPr lang="sv-SE" b="1" dirty="0"/>
              <a:t>Datum:</a:t>
            </a:r>
            <a:r>
              <a:rPr lang="sv-SE" dirty="0"/>
              <a:t> 15 oktober 2026</a:t>
            </a:r>
            <a:br>
              <a:rPr lang="sv-SE" dirty="0"/>
            </a:br>
            <a:r>
              <a:rPr lang="sv-SE" b="1" dirty="0"/>
              <a:t>Tid:</a:t>
            </a:r>
            <a:r>
              <a:rPr lang="sv-SE" dirty="0"/>
              <a:t> 18.30</a:t>
            </a:r>
            <a:br>
              <a:rPr lang="sv-SE" dirty="0"/>
            </a:br>
            <a:r>
              <a:rPr lang="sv-SE" b="1" dirty="0"/>
              <a:t>Plats:</a:t>
            </a:r>
            <a:r>
              <a:rPr lang="sv-SE" dirty="0"/>
              <a:t> HV-gården, Almunge</a:t>
            </a:r>
          </a:p>
          <a:p>
            <a:pPr algn="l"/>
            <a:endParaRPr lang="sv-SE" dirty="0"/>
          </a:p>
          <a:p>
            <a:pPr algn="l"/>
            <a:r>
              <a:rPr lang="sv-SE" b="1" dirty="0"/>
              <a:t>Läs mer på vår hemsida: alvf.se</a:t>
            </a:r>
          </a:p>
          <a:p>
            <a:pPr algn="l"/>
            <a:r>
              <a:rPr lang="sv-SE" b="1" dirty="0"/>
              <a:t>eller kolla din e-post! (och skräppost!)</a:t>
            </a:r>
          </a:p>
          <a:p>
            <a:pPr algn="l"/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505B2E7-12A5-0FE2-C178-AE5B56BCD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D1EC3-66FA-B6BE-72F8-D3188F318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4AF9DC-F225-8397-39C5-11C1E7D11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6637"/>
            <a:ext cx="9144000" cy="1188403"/>
          </a:xfrm>
        </p:spPr>
        <p:txBody>
          <a:bodyPr>
            <a:normAutofit/>
          </a:bodyPr>
          <a:lstStyle/>
          <a:p>
            <a:pPr algn="l"/>
            <a:br>
              <a:rPr lang="sv-SE" sz="2400" dirty="0"/>
            </a:br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C574ABC-82C2-1D23-FEEC-67F958E611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97158"/>
            <a:ext cx="9144000" cy="4810601"/>
          </a:xfrm>
        </p:spPr>
        <p:txBody>
          <a:bodyPr>
            <a:normAutofit lnSpcReduction="10000"/>
          </a:bodyPr>
          <a:lstStyle/>
          <a:p>
            <a:pPr algn="l"/>
            <a:r>
              <a:rPr lang="sv-SE" b="1" dirty="0"/>
              <a:t>DAGORDNING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sv-SE" dirty="0"/>
              <a:t>Stämmans öppnande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sv-SE" dirty="0"/>
              <a:t>Val av ordförande för stämman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sv-SE" dirty="0"/>
              <a:t>Val av sekreterare för stämman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sv-SE" dirty="0"/>
              <a:t>Val av justerare tillika rösträknare - närvarokontroll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sv-SE" dirty="0"/>
              <a:t>Fråga om stämman blivit behörigen sammankallad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sv-SE" dirty="0"/>
              <a:t>Fastställande av dagordningen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sv-SE" dirty="0"/>
              <a:t>Beslut om ändring av stadgar § 11 – Räkenskapsår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sv-SE" dirty="0"/>
              <a:t>Beslut om ändring av Ersättningar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sv-SE" dirty="0"/>
              <a:t>Beslut om placeringspolicy och årsavgift </a:t>
            </a:r>
          </a:p>
          <a:p>
            <a:pPr marL="457200" indent="-457200" algn="l">
              <a:buFont typeface="+mj-lt"/>
              <a:buAutoNum type="arabicPeriod"/>
            </a:pPr>
            <a:r>
              <a:rPr lang="sv-SE" dirty="0"/>
              <a:t>Stämmans avslutande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9C75D7A-48E2-5B8B-564D-4B4562E6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95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D1918-B415-1DE5-D6C2-CE075EBE5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FF00F6-1D9C-EF04-C5A8-9A81B0DBF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6637"/>
            <a:ext cx="9144000" cy="1188403"/>
          </a:xfrm>
        </p:spPr>
        <p:txBody>
          <a:bodyPr>
            <a:normAutofit/>
          </a:bodyPr>
          <a:lstStyle/>
          <a:p>
            <a:pPr algn="l"/>
            <a:br>
              <a:rPr lang="sv-SE" sz="2400" dirty="0"/>
            </a:br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60E6B61-F6B8-52F7-580A-D0DD31CBA8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5840" y="1397158"/>
            <a:ext cx="10119360" cy="4810601"/>
          </a:xfrm>
        </p:spPr>
        <p:txBody>
          <a:bodyPr>
            <a:normAutofit lnSpcReduction="10000"/>
          </a:bodyPr>
          <a:lstStyle/>
          <a:p>
            <a:pPr algn="l"/>
            <a:r>
              <a:rPr lang="sv-SE" sz="2300" b="1" dirty="0"/>
              <a:t>7. STADGEÄNDRING – RÄKENSKAPSÅR</a:t>
            </a:r>
          </a:p>
          <a:p>
            <a:pPr algn="l"/>
            <a:r>
              <a:rPr lang="sv-SE" sz="2300" dirty="0"/>
              <a:t>Uppsala Kommun övergår till räkenskapsår = helår föreslår </a:t>
            </a:r>
          </a:p>
          <a:p>
            <a:pPr algn="l"/>
            <a:r>
              <a:rPr lang="sv-SE" sz="2300" dirty="0"/>
              <a:t>Föreningens räkenskapsår ändras från nuvarande räkenskapsår från</a:t>
            </a:r>
          </a:p>
          <a:p>
            <a:pPr algn="l"/>
            <a:r>
              <a:rPr lang="sv-SE" sz="2300" b="1" dirty="0"/>
              <a:t>1 maj–30 april</a:t>
            </a:r>
            <a:r>
              <a:rPr lang="sv-SE" sz="2300" dirty="0"/>
              <a:t> till </a:t>
            </a:r>
            <a:r>
              <a:rPr lang="sv-SE" sz="2300" b="1" dirty="0"/>
              <a:t>kalenderår, 1 januari–31 december</a:t>
            </a:r>
            <a:r>
              <a:rPr lang="sv-SE" sz="2300" dirty="0"/>
              <a:t>.</a:t>
            </a:r>
          </a:p>
          <a:p>
            <a:pPr algn="l"/>
            <a:r>
              <a:rPr lang="sv-SE" sz="2300" dirty="0"/>
              <a:t>För att genomföra övergången föreslås att det pågående räkenskapsåret </a:t>
            </a:r>
            <a:r>
              <a:rPr lang="sv-SE" sz="2300" b="1" dirty="0"/>
              <a:t>1 maj 2026–30 april 2027</a:t>
            </a:r>
            <a:r>
              <a:rPr lang="sv-SE" sz="2300" dirty="0"/>
              <a:t> förkortas och avslutas den </a:t>
            </a:r>
            <a:r>
              <a:rPr lang="sv-SE" sz="2300" b="1" dirty="0"/>
              <a:t>31 december 2026</a:t>
            </a:r>
            <a:r>
              <a:rPr lang="sv-SE" sz="2300" dirty="0"/>
              <a:t>.</a:t>
            </a:r>
          </a:p>
          <a:p>
            <a:pPr algn="l"/>
            <a:r>
              <a:rPr lang="sv-SE" sz="2300" dirty="0"/>
              <a:t>Det första hela kalenderåret blir därefter </a:t>
            </a:r>
            <a:r>
              <a:rPr lang="sv-SE" sz="2300" b="1" dirty="0"/>
              <a:t>1 januari 2027–31 december 2027</a:t>
            </a:r>
            <a:r>
              <a:rPr lang="sv-SE" sz="2300" dirty="0"/>
              <a:t>.</a:t>
            </a:r>
          </a:p>
          <a:p>
            <a:pPr algn="l"/>
            <a:endParaRPr lang="sv-SE" sz="2300" b="1" dirty="0"/>
          </a:p>
          <a:p>
            <a:pPr algn="l"/>
            <a:r>
              <a:rPr lang="sv-SE" sz="2300" b="1" dirty="0"/>
              <a:t>Föreslagen ny lydelse av § 11 i stadgarna:</a:t>
            </a:r>
          </a:p>
          <a:p>
            <a:pPr algn="l"/>
            <a:r>
              <a:rPr lang="sv-SE" sz="2300" b="1" dirty="0"/>
              <a:t>§ 11 Räkenskapsår</a:t>
            </a:r>
            <a:br>
              <a:rPr lang="sv-SE" sz="2300" dirty="0"/>
            </a:br>
            <a:r>
              <a:rPr lang="sv-SE" sz="2300" dirty="0"/>
              <a:t>Föreningens räkenskapsår är kalenderår och omfattar tiden den 1 januari–31 december.</a:t>
            </a:r>
          </a:p>
          <a:p>
            <a:pPr algn="just"/>
            <a:endParaRPr lang="sv-SE" sz="1700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079CD2C-35DC-7224-2B7A-747146ED4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97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5A143-189F-EEA6-75B3-3ECBF54D4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CD7988-108C-C5F2-C22B-2F9EDAA29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6637"/>
            <a:ext cx="9144000" cy="1188403"/>
          </a:xfrm>
        </p:spPr>
        <p:txBody>
          <a:bodyPr>
            <a:normAutofit/>
          </a:bodyPr>
          <a:lstStyle/>
          <a:p>
            <a:pPr algn="l"/>
            <a:br>
              <a:rPr lang="sv-SE" sz="2400" dirty="0"/>
            </a:br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F073A6-A76F-AB57-ECC1-F7D13658A0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97158"/>
            <a:ext cx="9144000" cy="4810601"/>
          </a:xfrm>
        </p:spPr>
        <p:txBody>
          <a:bodyPr>
            <a:normAutofit/>
          </a:bodyPr>
          <a:lstStyle/>
          <a:p>
            <a:pPr algn="l"/>
            <a:r>
              <a:rPr lang="sv-SE" b="1" dirty="0"/>
              <a:t>8. FÖRSLAG TILL NYA ERSÄTTNINGAR </a:t>
            </a:r>
          </a:p>
          <a:p>
            <a:pPr algn="l"/>
            <a:r>
              <a:rPr lang="sv-SE" b="1" dirty="0"/>
              <a:t> </a:t>
            </a:r>
            <a:endParaRPr lang="sv-SE" dirty="0"/>
          </a:p>
          <a:p>
            <a:pPr algn="l"/>
            <a:r>
              <a:rPr lang="sv-SE" b="1" dirty="0"/>
              <a:t>		Nuvarande                  Nytt förslag</a:t>
            </a:r>
            <a:endParaRPr lang="sv-SE" dirty="0"/>
          </a:p>
          <a:p>
            <a:pPr algn="l"/>
            <a:r>
              <a:rPr lang="sv-SE" dirty="0"/>
              <a:t>Ordförande   	2.000:-                           	1.500:-</a:t>
            </a:r>
          </a:p>
          <a:p>
            <a:pPr algn="l"/>
            <a:r>
              <a:rPr lang="sv-SE" dirty="0"/>
              <a:t>Kassör          	2.000:-                           	1.500:-</a:t>
            </a:r>
          </a:p>
          <a:p>
            <a:pPr algn="l"/>
            <a:r>
              <a:rPr lang="sv-SE" dirty="0"/>
              <a:t>Sekreterare   	1.500:-		1.500:-</a:t>
            </a:r>
          </a:p>
          <a:p>
            <a:pPr algn="l"/>
            <a:r>
              <a:rPr lang="sv-SE" dirty="0"/>
              <a:t>Revisor          	100:-			    600:-</a:t>
            </a:r>
          </a:p>
          <a:p>
            <a:pPr algn="l"/>
            <a:r>
              <a:rPr lang="sv-SE" dirty="0"/>
              <a:t>Arbetsgrupp   	4.000:-                  	5.000:-</a:t>
            </a:r>
          </a:p>
          <a:p>
            <a:pPr algn="l"/>
            <a:r>
              <a:rPr lang="sv-SE" dirty="0"/>
              <a:t>Isbanan	2.000-			2.000:- (ej aktuell </a:t>
            </a:r>
            <a:r>
              <a:rPr lang="sv-SE" dirty="0" err="1"/>
              <a:t>f.n</a:t>
            </a:r>
            <a:r>
              <a:rPr lang="sv-SE"/>
              <a:t>)</a:t>
            </a:r>
            <a:endParaRPr lang="sv-SE" dirty="0"/>
          </a:p>
          <a:p>
            <a:pPr algn="l"/>
            <a:r>
              <a:rPr lang="sv-SE" dirty="0"/>
              <a:t>Web-ansvarig	1.200:-		1.500:-</a:t>
            </a:r>
          </a:p>
          <a:p>
            <a:pPr algn="just"/>
            <a:endParaRPr lang="sv-SE" b="1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3D23A4C-9DB5-22A3-0AC7-D7E98C54E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43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76D88-117C-465E-6A90-7C768DF27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CDEF65-F92B-90C8-C084-CE84F534A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6637"/>
            <a:ext cx="9144000" cy="1188403"/>
          </a:xfrm>
        </p:spPr>
        <p:txBody>
          <a:bodyPr>
            <a:normAutofit/>
          </a:bodyPr>
          <a:lstStyle/>
          <a:p>
            <a:pPr algn="l"/>
            <a:br>
              <a:rPr lang="sv-SE" sz="2400" dirty="0"/>
            </a:br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E53428C-741F-5224-F7BD-E8D318E75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4320" y="797607"/>
            <a:ext cx="9276080" cy="5496560"/>
          </a:xfrm>
        </p:spPr>
        <p:txBody>
          <a:bodyPr>
            <a:normAutofit/>
          </a:bodyPr>
          <a:lstStyle/>
          <a:p>
            <a:pPr algn="l"/>
            <a:r>
              <a:rPr lang="sv-SE" sz="2800" b="1" dirty="0"/>
              <a:t>Punkt 9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sv-SE" sz="4000" b="1" dirty="0"/>
              <a:t>Placeringspolicy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sv-SE" sz="4000" b="1" dirty="0"/>
              <a:t>Årsavgift</a:t>
            </a:r>
          </a:p>
          <a:p>
            <a:pPr algn="l"/>
            <a:endParaRPr lang="sv-SE" sz="4000" b="1" dirty="0"/>
          </a:p>
          <a:p>
            <a:pPr algn="l"/>
            <a:r>
              <a:rPr lang="sv-SE" b="1" dirty="0"/>
              <a:t>Ärende:</a:t>
            </a:r>
            <a:r>
              <a:rPr lang="sv-SE" dirty="0"/>
              <a:t> Framtida asfaltering utan lånebehov / begränsat lånebehov.</a:t>
            </a:r>
          </a:p>
          <a:p>
            <a:pPr algn="l"/>
            <a:r>
              <a:rPr lang="sv-SE" dirty="0"/>
              <a:t>Stadgarna: Styrelsen ska årligen avsättas kapital till en underhålls- och förnyelsefond = </a:t>
            </a:r>
            <a:r>
              <a:rPr lang="sv-SE" dirty="0">
                <a:highlight>
                  <a:srgbClr val="FFFF00"/>
                </a:highlight>
              </a:rPr>
              <a:t>Vi får i princip inte gå back!</a:t>
            </a:r>
          </a:p>
          <a:p>
            <a:pPr algn="l"/>
            <a:r>
              <a:rPr lang="sv-SE" dirty="0"/>
              <a:t>= </a:t>
            </a:r>
            <a:r>
              <a:rPr lang="sv-SE" dirty="0">
                <a:highlight>
                  <a:srgbClr val="FFFF00"/>
                </a:highlight>
              </a:rPr>
              <a:t>Ny asfaltering av våra vägar </a:t>
            </a:r>
            <a:r>
              <a:rPr lang="sv-SE" dirty="0"/>
              <a:t>som hållit i ca 50 år</a:t>
            </a:r>
          </a:p>
          <a:p>
            <a:pPr algn="l"/>
            <a:r>
              <a:rPr lang="sv-SE" b="1" dirty="0"/>
              <a:t> </a:t>
            </a:r>
            <a:endParaRPr lang="sv-SE" dirty="0"/>
          </a:p>
          <a:p>
            <a:pPr algn="l"/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73876A7-8CE1-034C-358D-A81442373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89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338E9-FC3C-E25D-88E5-24B3D5C28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CD9AD8-9F05-8BFD-161C-C7EBF4AD11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6637"/>
            <a:ext cx="9144000" cy="1188403"/>
          </a:xfrm>
        </p:spPr>
        <p:txBody>
          <a:bodyPr>
            <a:normAutofit/>
          </a:bodyPr>
          <a:lstStyle/>
          <a:p>
            <a:pPr algn="l"/>
            <a:br>
              <a:rPr lang="sv-SE" sz="2400" dirty="0"/>
            </a:br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01BF2E5-4B64-46D9-FD7F-1DEF31328C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914400"/>
            <a:ext cx="11104880" cy="5618480"/>
          </a:xfrm>
        </p:spPr>
        <p:txBody>
          <a:bodyPr>
            <a:normAutofit/>
          </a:bodyPr>
          <a:lstStyle/>
          <a:p>
            <a:pPr algn="l"/>
            <a:r>
              <a:rPr lang="sv-SE" b="1" dirty="0"/>
              <a:t> Bakgrund</a:t>
            </a:r>
            <a:endParaRPr lang="sv-SE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dirty="0"/>
              <a:t>Kontakter med kommunen - aktuell med asfaltering om tidigast cirka tiotalet år.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u="sng" dirty="0"/>
              <a:t>Kommunen - Ej prioriterade – ej busstrafik,  låg trafiknivå.</a:t>
            </a:r>
            <a:r>
              <a:rPr lang="sv-SE" dirty="0"/>
              <a:t>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dirty="0"/>
              <a:t>Bidrag - Ytterst osäkert om/när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dirty="0"/>
              <a:t>Kommunen – möjligen cykelvägen efter järnvägen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dirty="0"/>
              <a:t>Nya bidragsregler - efter godkänd ansökan numer enbart 50% (tidigare 90%).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dirty="0"/>
              <a:t>Offert från </a:t>
            </a:r>
            <a:r>
              <a:rPr lang="sv-SE" dirty="0" err="1"/>
              <a:t>Svevia</a:t>
            </a:r>
            <a:r>
              <a:rPr lang="sv-SE" dirty="0"/>
              <a:t>  på ca 1,3 Mkr = om 10 år med årlig inflation ca 1.8 Mkr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dirty="0"/>
              <a:t>Föreningen cirka 375 000 kr hos Nordea med 0% ränta.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dirty="0"/>
              <a:t>Nuvarande årsavgifter (ca 62 000 kr/år)  för löpande drift,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dirty="0"/>
              <a:t>Överskottet efter kommunala bidrag förra året uppgick till ca 6 000 kr.</a:t>
            </a:r>
          </a:p>
          <a:p>
            <a:pPr algn="l"/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7714C68-88C2-652A-0306-2515EA1CA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67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B92D3-0E22-AAE8-CF8F-12BA886DE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2BCC18-8FBE-F40C-2CDC-7471D82AE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6637"/>
            <a:ext cx="9144000" cy="1188403"/>
          </a:xfrm>
        </p:spPr>
        <p:txBody>
          <a:bodyPr>
            <a:normAutofit/>
          </a:bodyPr>
          <a:lstStyle/>
          <a:p>
            <a:pPr algn="l"/>
            <a:br>
              <a:rPr lang="sv-SE" sz="2400" dirty="0"/>
            </a:br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D65880F-0D3F-C0BA-98DA-4C87BBFEC8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914400"/>
            <a:ext cx="11104880" cy="5618480"/>
          </a:xfrm>
        </p:spPr>
        <p:txBody>
          <a:bodyPr>
            <a:normAutofit/>
          </a:bodyPr>
          <a:lstStyle/>
          <a:p>
            <a:pPr algn="l"/>
            <a:r>
              <a:rPr lang="sv-SE" b="1" dirty="0"/>
              <a:t>Utredning av placeringsformer</a:t>
            </a:r>
            <a:endParaRPr lang="sv-SE" dirty="0"/>
          </a:p>
          <a:p>
            <a:pPr algn="l"/>
            <a:r>
              <a:rPr lang="sv-SE" b="1" dirty="0"/>
              <a:t>Stadgar 9 §</a:t>
            </a:r>
            <a:r>
              <a:rPr lang="sv-SE" dirty="0"/>
              <a:t> </a:t>
            </a:r>
            <a:r>
              <a:rPr lang="sv-SE" i="1" dirty="0"/>
              <a:t>Styrelsens ska</a:t>
            </a:r>
          </a:p>
          <a:p>
            <a:pPr algn="l"/>
            <a:r>
              <a:rPr lang="sv-SE" i="1" dirty="0"/>
              <a:t>	Förvalta samfälligheten och föreningens tillgångar</a:t>
            </a:r>
          </a:p>
          <a:p>
            <a:pPr algn="l"/>
            <a:r>
              <a:rPr lang="sv-SE" i="1" dirty="0"/>
              <a:t>	Föra redovisning mm</a:t>
            </a:r>
          </a:p>
          <a:p>
            <a:pPr algn="l"/>
            <a:r>
              <a:rPr lang="sv-SE" b="1" dirty="0"/>
              <a:t>SFL 18 §</a:t>
            </a:r>
            <a:r>
              <a:rPr lang="sv-SE" dirty="0"/>
              <a:t> </a:t>
            </a:r>
            <a:r>
              <a:rPr lang="sv-SE" i="1" dirty="0"/>
              <a:t>En samfällighetsförenings ändamål är att förvalta den samfällighet för vilken den bildats. En samfällighetsförening får inte driva verksamhet som är främmande för det ändamål som samfälligheten ska tillgodose.</a:t>
            </a:r>
            <a:r>
              <a:rPr lang="sv-SE" dirty="0"/>
              <a:t> </a:t>
            </a:r>
          </a:p>
          <a:p>
            <a:pPr algn="l"/>
            <a:endParaRPr lang="sv-SE" i="1" dirty="0"/>
          </a:p>
          <a:p>
            <a:pPr algn="l"/>
            <a:r>
              <a:rPr lang="sv-SE" dirty="0"/>
              <a:t>Men tillämpning av lagen och lagens förarbeten ger en annan bild – och den bilden är kort sammanfattat;</a:t>
            </a:r>
          </a:p>
          <a:p>
            <a:pPr algn="l"/>
            <a:r>
              <a:rPr lang="sv-SE" dirty="0"/>
              <a:t> </a:t>
            </a:r>
            <a:r>
              <a:rPr lang="sv-SE" dirty="0">
                <a:highlight>
                  <a:srgbClr val="FFFF00"/>
                </a:highlight>
              </a:rPr>
              <a:t>”Allt som inte uttryckligen står att det är tillåtet är förbjudet”.</a:t>
            </a:r>
          </a:p>
          <a:p>
            <a:pPr algn="l"/>
            <a:endParaRPr lang="sv-SE" sz="1600" dirty="0"/>
          </a:p>
          <a:p>
            <a:pPr algn="l"/>
            <a:r>
              <a:rPr lang="sv-SE" sz="1600" dirty="0"/>
              <a:t>Lagen om Samfälligheter (SFL) Hanteras av Mark- och Miljödomstolen </a:t>
            </a:r>
          </a:p>
          <a:p>
            <a:pPr algn="l"/>
            <a:endParaRPr lang="sv-SE" i="1" dirty="0"/>
          </a:p>
          <a:p>
            <a:pPr algn="l"/>
            <a:endParaRPr lang="sv-SE" dirty="0"/>
          </a:p>
          <a:p>
            <a:pPr algn="l"/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3563034-E78F-851A-9916-76C7DBA01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217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A0E6B-F1AD-77ED-C336-4C8D30876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8433BF-33F5-2778-04F8-EB0D33241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6637"/>
            <a:ext cx="9144000" cy="1188403"/>
          </a:xfrm>
        </p:spPr>
        <p:txBody>
          <a:bodyPr>
            <a:normAutofit/>
          </a:bodyPr>
          <a:lstStyle/>
          <a:p>
            <a:pPr algn="l"/>
            <a:br>
              <a:rPr lang="sv-SE" sz="2400" dirty="0"/>
            </a:br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BE3DDB-EE21-F895-23AA-08C8F73AE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914400"/>
            <a:ext cx="11104880" cy="5618480"/>
          </a:xfrm>
        </p:spPr>
        <p:txBody>
          <a:bodyPr>
            <a:normAutofit/>
          </a:bodyPr>
          <a:lstStyle/>
          <a:p>
            <a:pPr algn="l"/>
            <a:r>
              <a:rPr lang="sv-SE" b="1" dirty="0"/>
              <a:t>Utredning av placeringsformer</a:t>
            </a:r>
            <a:endParaRPr lang="sv-SE" dirty="0"/>
          </a:p>
          <a:p>
            <a:pPr algn="l"/>
            <a:endParaRPr lang="sv-SE" i="1" dirty="0"/>
          </a:p>
          <a:p>
            <a:pPr algn="l"/>
            <a:r>
              <a:rPr lang="sv-SE" dirty="0">
                <a:highlight>
                  <a:srgbClr val="FFFF00"/>
                </a:highlight>
              </a:rPr>
              <a:t>”Allt som inte uttryckligen står att det är tillåtet är förbjudet”.</a:t>
            </a:r>
          </a:p>
          <a:p>
            <a:pPr algn="l"/>
            <a:endParaRPr lang="sv-S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/>
              <a:t>Aktiemarknaden - en icke tillåten förvaltning.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/>
              <a:t>Det skulle kunna innebära ett direkt personligt skadeståndsansvar för styrelsens ledamöter om fonderna skulle backa.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/>
              <a:t>Styrelsen har därför beslutat föreslå att kapitalet i ska förvaltas helt tryggt via </a:t>
            </a:r>
            <a:r>
              <a:rPr lang="sv-SE" b="1" dirty="0"/>
              <a:t>bankkonton och fasträntekonton med statlig insättningsgaranti</a:t>
            </a:r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9FD1122-56D9-5EF0-A482-BACFE35B5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3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AB668-1125-E939-861E-5EFB8B331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252272-0A90-B371-F00F-D3CA589471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6637"/>
            <a:ext cx="9144000" cy="1188403"/>
          </a:xfrm>
        </p:spPr>
        <p:txBody>
          <a:bodyPr>
            <a:normAutofit/>
          </a:bodyPr>
          <a:lstStyle/>
          <a:p>
            <a:pPr algn="l"/>
            <a:br>
              <a:rPr lang="sv-SE" sz="2400" dirty="0"/>
            </a:br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C2E56AC-EA07-17D9-9479-437544B316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914400"/>
            <a:ext cx="11104880" cy="5618480"/>
          </a:xfrm>
        </p:spPr>
        <p:txBody>
          <a:bodyPr>
            <a:normAutofit/>
          </a:bodyPr>
          <a:lstStyle/>
          <a:p>
            <a:pPr algn="l"/>
            <a:r>
              <a:rPr lang="sv-SE" b="1" dirty="0"/>
              <a:t>Höjd årsavgift</a:t>
            </a:r>
            <a:endParaRPr lang="sv-SE" sz="1800" dirty="0"/>
          </a:p>
          <a:p>
            <a:pPr algn="l"/>
            <a:r>
              <a:rPr lang="sv-SE" b="1" dirty="0"/>
              <a:t>Konsekvenser på av olika avgiftsnivåer</a:t>
            </a:r>
            <a:endParaRPr lang="sv-SE" dirty="0"/>
          </a:p>
          <a:p>
            <a:pPr algn="l"/>
            <a:r>
              <a:rPr lang="sv-SE" dirty="0"/>
              <a:t>För att nå målet på 1,8 miljoner kronor om 10 år via trygga ränteplaceringar (beräknat på en genomsnittlig ränta om 2,5 %) står föreningen inför tre möjliga vägar framåt. </a:t>
            </a:r>
            <a:endParaRPr lang="sv-SE" sz="2800" dirty="0"/>
          </a:p>
          <a:p>
            <a:pPr algn="l"/>
            <a:r>
              <a:rPr lang="sv-SE" dirty="0"/>
              <a:t> </a:t>
            </a:r>
            <a:endParaRPr lang="sv-SE" sz="2800" dirty="0"/>
          </a:p>
          <a:p>
            <a:pPr lvl="0" algn="l"/>
            <a:r>
              <a:rPr lang="sv-SE" b="1" dirty="0"/>
              <a:t>Alternativ 1: Oförändrad avgift (Skjut upp problemet)</a:t>
            </a:r>
            <a:endParaRPr lang="sv-SE" sz="2800" dirty="0"/>
          </a:p>
          <a:p>
            <a:pPr lvl="0" algn="l"/>
            <a:r>
              <a:rPr lang="sv-SE" b="1" dirty="0"/>
              <a:t>Alternativ 2: Fullfondering (Helt tryggt)</a:t>
            </a:r>
            <a:endParaRPr lang="sv-SE" sz="2800" dirty="0"/>
          </a:p>
          <a:p>
            <a:pPr lvl="0" algn="l"/>
            <a:r>
              <a:rPr lang="sv-SE" b="1" dirty="0"/>
              <a:t>Alternativ 3: Delvis fondering (Styrelsens kompromissförslag)</a:t>
            </a:r>
            <a:endParaRPr lang="sv-SE" sz="2800" dirty="0"/>
          </a:p>
          <a:p>
            <a:pPr algn="l"/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47FA0A3-DD22-3891-BA5A-8528A419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33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20626-310E-B145-6737-5519B91AF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C1AB68-3272-880C-1602-F994A3E9B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6637"/>
            <a:ext cx="9144000" cy="1188403"/>
          </a:xfrm>
        </p:spPr>
        <p:txBody>
          <a:bodyPr>
            <a:normAutofit/>
          </a:bodyPr>
          <a:lstStyle/>
          <a:p>
            <a:pPr algn="l"/>
            <a:br>
              <a:rPr lang="sv-SE" sz="2400" dirty="0"/>
            </a:br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1CADD08-7E5A-19FF-9032-729F0FEEA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914400"/>
            <a:ext cx="11104880" cy="5618480"/>
          </a:xfrm>
        </p:spPr>
        <p:txBody>
          <a:bodyPr>
            <a:normAutofit lnSpcReduction="10000"/>
          </a:bodyPr>
          <a:lstStyle/>
          <a:p>
            <a:pPr algn="l"/>
            <a:endParaRPr lang="sv-SE" sz="2800" dirty="0"/>
          </a:p>
          <a:p>
            <a:pPr lvl="0" algn="l"/>
            <a:r>
              <a:rPr lang="sv-SE" b="1" dirty="0"/>
              <a:t>Alternativ 1: Oförändrad avgift (Skjut upp problemet)</a:t>
            </a:r>
            <a:endParaRPr lang="sv-SE" sz="2800" dirty="0"/>
          </a:p>
          <a:p>
            <a:pPr lvl="1" algn="l"/>
            <a:r>
              <a:rPr lang="sv-SE" b="1" dirty="0"/>
              <a:t>Årsavgift:</a:t>
            </a:r>
            <a:r>
              <a:rPr lang="sv-SE" dirty="0"/>
              <a:t> 1 200 kr (oförändrad)</a:t>
            </a:r>
            <a:endParaRPr lang="sv-SE" sz="2400" dirty="0"/>
          </a:p>
          <a:p>
            <a:pPr lvl="1" algn="l"/>
            <a:r>
              <a:rPr lang="sv-SE" b="1" dirty="0"/>
              <a:t>Extradebitering år 10:</a:t>
            </a:r>
            <a:r>
              <a:rPr lang="sv-SE" dirty="0"/>
              <a:t> ca 25 000 kr per fastighet</a:t>
            </a:r>
            <a:endParaRPr lang="sv-SE" sz="2400" dirty="0"/>
          </a:p>
          <a:p>
            <a:pPr lvl="1" algn="l"/>
            <a:r>
              <a:rPr lang="sv-SE" i="1" dirty="0"/>
              <a:t>Beskrivning:</a:t>
            </a:r>
            <a:r>
              <a:rPr lang="sv-SE" dirty="0"/>
              <a:t> När vägen ska asfalteras skickas en akut klumpsumma på ca 25 000 kronor till varje enskilt hushåll. </a:t>
            </a:r>
          </a:p>
          <a:p>
            <a:pPr lvl="1" algn="l"/>
            <a:endParaRPr lang="sv-SE" dirty="0"/>
          </a:p>
          <a:p>
            <a:pPr lvl="1" algn="l"/>
            <a:endParaRPr lang="sv-SE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dirty="0"/>
              <a:t>1.200:- har funnits tiotalet år och har ej räknats upp med inflationen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dirty="0"/>
              <a:t>1.200:-/år en för låg nivå för att klara rättviseaspekten i SFL 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sv-SE" dirty="0"/>
              <a:t>Det är inte rättvist att nuvarande boende sliter på vägen utan att göra rätt för sig utan vältar över betalningarna på framtida ägare).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dirty="0"/>
              <a:t>Stor finansiell risk för föreningen om medlemmar saknar resurser att genomföra en större engångsbetalning.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sz="2400" dirty="0"/>
              <a:t>Styrelsen avslår helt Alternativ 1 </a:t>
            </a:r>
          </a:p>
          <a:p>
            <a:pPr lvl="1" algn="l"/>
            <a:r>
              <a:rPr lang="sv-SE" dirty="0"/>
              <a:t> </a:t>
            </a:r>
            <a:endParaRPr lang="sv-SE" sz="2400" dirty="0"/>
          </a:p>
          <a:p>
            <a:pPr algn="l"/>
            <a:endParaRPr lang="sv-SE" b="1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E8A80E3-4A1D-8508-CA7A-491AA4FB8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89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FC765-2852-25D9-ABCE-D99F43B0D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E609E2-6B9F-E61C-7435-16C0F3CA7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6637"/>
            <a:ext cx="9144000" cy="1188403"/>
          </a:xfrm>
        </p:spPr>
        <p:txBody>
          <a:bodyPr>
            <a:normAutofit/>
          </a:bodyPr>
          <a:lstStyle/>
          <a:p>
            <a:pPr algn="l"/>
            <a:br>
              <a:rPr lang="sv-SE" sz="2400" dirty="0"/>
            </a:br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33DA2F4-FAAB-C2B8-D1B6-B3D987652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160" y="1036637"/>
            <a:ext cx="11104880" cy="5618480"/>
          </a:xfrm>
        </p:spPr>
        <p:txBody>
          <a:bodyPr>
            <a:normAutofit/>
          </a:bodyPr>
          <a:lstStyle/>
          <a:p>
            <a:pPr lvl="1" algn="l"/>
            <a:r>
              <a:rPr lang="sv-SE" dirty="0"/>
              <a:t> </a:t>
            </a:r>
            <a:endParaRPr lang="sv-SE" sz="24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sv-SE" b="1" dirty="0"/>
              <a:t>Alternativ 2: Fullfondering (Helt tryggt)</a:t>
            </a:r>
            <a:endParaRPr lang="sv-SE" sz="28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b="1" dirty="0"/>
              <a:t>Ny årsavgift:</a:t>
            </a:r>
            <a:r>
              <a:rPr lang="sv-SE" dirty="0"/>
              <a:t> ca 3 300 kr</a:t>
            </a:r>
            <a:endParaRPr lang="sv-SE" sz="24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b="1" dirty="0"/>
              <a:t>Extradebitering år 10:</a:t>
            </a:r>
            <a:r>
              <a:rPr lang="sv-SE" dirty="0"/>
              <a:t> 0 kr</a:t>
            </a:r>
            <a:endParaRPr lang="sv-SE" sz="24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i="1" dirty="0"/>
              <a:t>Beskrivning:</a:t>
            </a:r>
            <a:r>
              <a:rPr lang="sv-SE" dirty="0"/>
              <a:t>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dirty="0"/>
              <a:t>Vi sparar ihop hela beloppet löpande.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dirty="0"/>
              <a:t>Hela asfalteringen bedöms kunna finansieras om 10 år utan några större framtida överraskningar eller extradebiteringar.</a:t>
            </a:r>
            <a:endParaRPr lang="sv-SE" sz="24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sv-SE" sz="2400" dirty="0"/>
          </a:p>
          <a:p>
            <a:pPr lvl="1" algn="l"/>
            <a:endParaRPr lang="sv-SE" sz="24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sz="2400" dirty="0"/>
              <a:t>Styrelsen anser det är ett bra förslag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sz="2400" dirty="0"/>
              <a:t>Men har tagit fram Alt 3 för en mjukare övergång till ökat sparande</a:t>
            </a:r>
          </a:p>
          <a:p>
            <a:pPr algn="l"/>
            <a:endParaRPr lang="sv-SE" b="1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2F0DD36-BBE6-97F6-69C8-E20CA5015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46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0A370-F28A-6536-EC45-A9D9368EB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82CF0E-C4AB-098B-2B1A-0D4CA39A6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6637"/>
            <a:ext cx="9144000" cy="1188403"/>
          </a:xfrm>
        </p:spPr>
        <p:txBody>
          <a:bodyPr>
            <a:normAutofit/>
          </a:bodyPr>
          <a:lstStyle/>
          <a:p>
            <a:pPr algn="l"/>
            <a:br>
              <a:rPr lang="sv-SE" sz="2400" dirty="0"/>
            </a:br>
            <a:endParaRPr lang="sv-SE" sz="2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2E40336-B02A-24AE-E27C-F7DE080B5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160" y="1036637"/>
            <a:ext cx="11104880" cy="5618480"/>
          </a:xfrm>
        </p:spPr>
        <p:txBody>
          <a:bodyPr>
            <a:normAutofit/>
          </a:bodyPr>
          <a:lstStyle/>
          <a:p>
            <a:pPr lvl="1" algn="l"/>
            <a:r>
              <a:rPr lang="sv-SE" dirty="0"/>
              <a:t> </a:t>
            </a:r>
            <a:endParaRPr lang="sv-SE" sz="2400" dirty="0"/>
          </a:p>
          <a:p>
            <a:pPr algn="l"/>
            <a:r>
              <a:rPr lang="sv-SE" dirty="0"/>
              <a:t> </a:t>
            </a:r>
            <a:endParaRPr lang="sv-SE" sz="2800" dirty="0"/>
          </a:p>
          <a:p>
            <a:pPr lvl="0" algn="l"/>
            <a:r>
              <a:rPr lang="sv-SE" b="1" dirty="0"/>
              <a:t>Alternativ 3: Delvis fondering (Styrelsens kompromissförslag)</a:t>
            </a:r>
            <a:endParaRPr lang="sv-SE" sz="2800" dirty="0"/>
          </a:p>
          <a:p>
            <a:pPr lvl="1" algn="l"/>
            <a:endParaRPr lang="sv-SE" b="1" dirty="0"/>
          </a:p>
          <a:p>
            <a:pPr lvl="1" algn="l"/>
            <a:r>
              <a:rPr lang="sv-SE" b="1" dirty="0"/>
              <a:t>Ny årsavgift:</a:t>
            </a:r>
            <a:r>
              <a:rPr lang="sv-SE" dirty="0"/>
              <a:t> 2 600 kr för 2027 därefter årlig inflationsjustering om 2,5%.</a:t>
            </a:r>
          </a:p>
          <a:p>
            <a:pPr lvl="1" algn="l"/>
            <a:endParaRPr lang="sv-SE" sz="2400" dirty="0"/>
          </a:p>
          <a:p>
            <a:pPr lvl="1" algn="l"/>
            <a:r>
              <a:rPr lang="sv-SE" b="1" dirty="0"/>
              <a:t>Extradebitering år 10:</a:t>
            </a:r>
            <a:r>
              <a:rPr lang="sv-SE" dirty="0"/>
              <a:t> ca 6 000 kr per fastighet</a:t>
            </a:r>
            <a:endParaRPr lang="sv-SE" sz="2400" dirty="0"/>
          </a:p>
          <a:p>
            <a:pPr lvl="1" algn="l"/>
            <a:endParaRPr lang="sv-SE" i="1" dirty="0"/>
          </a:p>
          <a:p>
            <a:pPr lvl="1" algn="l"/>
            <a:r>
              <a:rPr lang="sv-SE" i="1" dirty="0"/>
              <a:t>Beskrivning:</a:t>
            </a:r>
            <a:r>
              <a:rPr lang="sv-SE" dirty="0"/>
              <a:t> </a:t>
            </a:r>
          </a:p>
          <a:p>
            <a:pPr lvl="1" algn="l"/>
            <a:r>
              <a:rPr lang="sv-SE" dirty="0"/>
              <a:t>En lägre höjning nu, vilket innebär att det saknas storleksordning 325 000 kronor år 10. </a:t>
            </a:r>
          </a:p>
          <a:p>
            <a:pPr lvl="1" algn="l"/>
            <a:r>
              <a:rPr lang="sv-SE" dirty="0"/>
              <a:t>Detta</a:t>
            </a:r>
            <a:r>
              <a:rPr lang="sv-SE" dirty="0">
                <a:highlight>
                  <a:srgbClr val="FFFF00"/>
                </a:highlight>
              </a:rPr>
              <a:t> belopp tas ut som en obligatorisk engångsavgift från de fastigheter som är medlemmar när asfalteringen genomförs – storleksordning 6.000:-</a:t>
            </a:r>
            <a:endParaRPr lang="sv-SE" sz="2400" dirty="0">
              <a:highlight>
                <a:srgbClr val="FFFF00"/>
              </a:highlight>
            </a:endParaRPr>
          </a:p>
          <a:p>
            <a:pPr algn="l"/>
            <a:r>
              <a:rPr lang="sv-SE" b="1" dirty="0"/>
              <a:t> </a:t>
            </a:r>
            <a:endParaRPr lang="sv-SE" sz="2800" dirty="0"/>
          </a:p>
          <a:p>
            <a:pPr algn="l"/>
            <a:endParaRPr lang="sv-SE" b="1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B6FDF2A-BF3A-70C1-879F-56C626E5E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77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9D2BE9DD-239C-9E14-0F04-AD2789FCE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878" y="2439973"/>
            <a:ext cx="10215882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Startkapital: </a:t>
            </a:r>
            <a:r>
              <a:rPr kumimoji="0" lang="sv-SE" altLang="sv-S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375 000 kr</a:t>
            </a: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52 medlemmar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Avgift 2026: </a:t>
            </a:r>
            <a:r>
              <a:rPr kumimoji="0" lang="sv-SE" altLang="sv-S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2 600 kr/medlem</a:t>
            </a: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135 200:- första året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Avgiften höjs </a:t>
            </a:r>
            <a:r>
              <a:rPr kumimoji="0" lang="sv-SE" altLang="sv-S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2,5 % per år</a:t>
            </a: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sv-SE" altLang="sv-SE" sz="2400" dirty="0">
                <a:latin typeface="Arial" panose="020B0604020202020204" pitchFamily="34" charset="0"/>
              </a:rPr>
              <a:t>Driftsk</a:t>
            </a: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ostnader 2026: </a:t>
            </a:r>
            <a:r>
              <a:rPr kumimoji="0" lang="sv-SE" altLang="sv-S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56 400 kr</a:t>
            </a: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Kostnaderna ökar </a:t>
            </a:r>
            <a:r>
              <a:rPr kumimoji="0" lang="sv-SE" altLang="sv-S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2 % per år</a:t>
            </a: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Ränta på kapital: </a:t>
            </a:r>
            <a:r>
              <a:rPr kumimoji="0" lang="sv-SE" altLang="sv-S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2,5 %</a:t>
            </a:r>
            <a:r>
              <a:rPr kumimoji="0" lang="sv-SE" alt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lang="sv-SE" altLang="sv-SE" sz="2400" dirty="0"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sv-SE" altLang="sv-SE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F8B76D8-B650-9049-3484-7BD523B51539}"/>
              </a:ext>
            </a:extLst>
          </p:cNvPr>
          <p:cNvSpPr txBox="1"/>
          <p:nvPr/>
        </p:nvSpPr>
        <p:spPr>
          <a:xfrm>
            <a:off x="3893127" y="1112625"/>
            <a:ext cx="4405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Kalkyl över kapitaltillväxt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BD0758F-AF4E-5734-A511-0F1F9C10A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78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3D3F4-245F-7142-EB60-F59E32E66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A2A9F9B8-E22C-C202-534E-D11F184BCD2F}"/>
              </a:ext>
            </a:extLst>
          </p:cNvPr>
          <p:cNvGraphicFramePr>
            <a:graphicFrameLocks noGrp="1"/>
          </p:cNvGraphicFramePr>
          <p:nvPr/>
        </p:nvGraphicFramePr>
        <p:xfrm>
          <a:off x="838199" y="1852454"/>
          <a:ext cx="10515603" cy="4297680"/>
        </p:xfrm>
        <a:graphic>
          <a:graphicData uri="http://schemas.openxmlformats.org/drawingml/2006/table">
            <a:tbl>
              <a:tblPr/>
              <a:tblGrid>
                <a:gridCol w="1502229">
                  <a:extLst>
                    <a:ext uri="{9D8B030D-6E8A-4147-A177-3AD203B41FA5}">
                      <a16:colId xmlns:a16="http://schemas.microsoft.com/office/drawing/2014/main" val="2577251051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4216281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133149048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542260595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782725848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547347004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93941481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År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/>
                        <a:t>Avgift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Intäkter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Kostnader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Överskott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Ränta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Kapital årets slut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63713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2 600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135 200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56 400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78 800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9 375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463 175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78019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2027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2 665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138 580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57 528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81 052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11 579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555 806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37435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/>
                        <a:t>2028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2 732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142 044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58 679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83 365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13 895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653 066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33051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2029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2 800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145 596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59 852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85 744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16 327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755 137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2554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2030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2 870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149 236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61 049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88 187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18 878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862 202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91039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2031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2 942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152 966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62 270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90 696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21 555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974 453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8857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2032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3 015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156 791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63 516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93 275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24 361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1 092 089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527068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2033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3 091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160 710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64 786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95 924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27 302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1 215 315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3197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2034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3 168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164 728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66 082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98 646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30 383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1 344 344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73852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2035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3 247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168 846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67 404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101 442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/>
                        <a:t>33 609</a:t>
                      </a:r>
                      <a:endParaRPr lang="sv-S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b="1" dirty="0"/>
                        <a:t>1 479 395</a:t>
                      </a:r>
                      <a:endParaRPr lang="sv-SE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446861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61D9B9D7-E4B8-61AD-9B91-0DD9B3513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8" y="620183"/>
            <a:ext cx="1962397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Startkapital: </a:t>
            </a:r>
            <a:r>
              <a:rPr kumimoji="0" lang="sv-SE" altLang="sv-S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375 000 kr</a:t>
            </a: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52 medlemmar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Avgift 2026: </a:t>
            </a:r>
            <a:r>
              <a:rPr kumimoji="0" lang="sv-SE" altLang="sv-S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2 600 kr/medlem</a:t>
            </a: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Avgiften höjs </a:t>
            </a:r>
            <a:r>
              <a:rPr kumimoji="0" lang="sv-SE" altLang="sv-S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2,5 % per år</a:t>
            </a: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Kostnader 2026: </a:t>
            </a:r>
            <a:r>
              <a:rPr kumimoji="0" lang="sv-SE" altLang="sv-S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56 400 kr</a:t>
            </a: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Kostnaderna ökar </a:t>
            </a:r>
            <a:r>
              <a:rPr kumimoji="0" lang="sv-SE" altLang="sv-S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2 % per år</a:t>
            </a: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Ränta på kapital: </a:t>
            </a:r>
            <a:r>
              <a:rPr kumimoji="0" lang="sv-SE" altLang="sv-S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2,5 %</a:t>
            </a:r>
            <a:r>
              <a:rPr kumimoji="0" lang="sv-SE" altLang="sv-S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F528D8D-716D-529D-0ACC-C90B5E35D36F}"/>
              </a:ext>
            </a:extLst>
          </p:cNvPr>
          <p:cNvSpPr txBox="1"/>
          <p:nvPr/>
        </p:nvSpPr>
        <p:spPr>
          <a:xfrm>
            <a:off x="3893127" y="1112625"/>
            <a:ext cx="4405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Kalkyl över kapitaltillväxt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096BC83-3953-F566-3F80-3F6FE1A65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54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30C6EE23-98CB-5002-B554-A4173F7D4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1106FB5C-157F-70BA-B6FF-816DE7394F5C}"/>
              </a:ext>
            </a:extLst>
          </p:cNvPr>
          <p:cNvSpPr txBox="1"/>
          <p:nvPr/>
        </p:nvSpPr>
        <p:spPr>
          <a:xfrm>
            <a:off x="1910080" y="1606706"/>
            <a:ext cx="7813040" cy="3644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800"/>
              </a:spcBef>
              <a:spcAft>
                <a:spcPts val="400"/>
              </a:spcAft>
            </a:pPr>
            <a:r>
              <a:rPr lang="sv-SE" sz="1800" b="1" dirty="0">
                <a:solidFill>
                  <a:srgbClr val="0F47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Tillåtna placeringar</a:t>
            </a:r>
            <a:endParaRPr lang="sv-SE" sz="2800" b="1" dirty="0">
              <a:solidFill>
                <a:srgbClr val="0F4761"/>
              </a:solidFill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900"/>
              </a:spcBef>
              <a:spcAft>
                <a:spcPts val="900"/>
              </a:spcAft>
              <a:buNone/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Föreningens långsiktiga kapital får placeras i:</a:t>
            </a:r>
            <a:endParaRPr lang="sv-SE" sz="20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Symbol" panose="05050102010706020507" pitchFamily="18" charset="2"/>
              </a:rPr>
              <a:t>Bank- och sparkonton</a:t>
            </a:r>
            <a:endParaRPr lang="sv-SE" sz="20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Symbol" panose="05050102010706020507" pitchFamily="18" charset="2"/>
              </a:rPr>
              <a:t>Fasträntekonton och motsvarande säkra ränteplaceringar,</a:t>
            </a:r>
            <a:endParaRPr lang="sv-SE" sz="20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Symbol" panose="05050102010706020507" pitchFamily="18" charset="2"/>
              </a:rPr>
              <a:t>Sparinstituten skall vara godkända för den statliga insättningsgarantin</a:t>
            </a:r>
            <a:endParaRPr lang="sv-SE" sz="20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>
              <a:spcBef>
                <a:spcPts val="900"/>
              </a:spcBef>
              <a:spcAft>
                <a:spcPts val="900"/>
              </a:spcAft>
              <a:buFont typeface="Symbol" panose="05050102010706020507" pitchFamily="18" charset="2"/>
              <a:buChar char=""/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Symbol" panose="05050102010706020507" pitchFamily="18" charset="2"/>
              </a:rPr>
              <a:t>Placeringarna bör spridas över flera löptider och förfallodagar för att ge styrelsen möjlighet att löpande ompröva ränteläget och föreningens likviditetsbehov.</a:t>
            </a:r>
            <a:endParaRPr lang="sv-SE" sz="20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>
              <a:spcBef>
                <a:spcPts val="900"/>
              </a:spcBef>
              <a:spcAft>
                <a:spcPts val="900"/>
              </a:spcAft>
              <a:buFont typeface="Symbol" panose="05050102010706020507" pitchFamily="18" charset="2"/>
              <a:buChar char=""/>
            </a:pPr>
            <a:r>
              <a:rPr lang="sv-S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Symbol" panose="05050102010706020507" pitchFamily="18" charset="2"/>
              </a:rPr>
              <a:t>Föreningen ska inte placera i fonder, enskilda aktier, kryptovalutor, derivat eller andra spekulativa placeringar.</a:t>
            </a:r>
            <a:endParaRPr lang="sv-SE" sz="20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88649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9E473-6F77-CD63-E27D-9C601132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7491D6F-8831-8CDB-8D78-E31C5E960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97607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F98CBCBF-4EF8-EA2A-F2DF-EFE2D91D237F}"/>
              </a:ext>
            </a:extLst>
          </p:cNvPr>
          <p:cNvSpPr txBox="1"/>
          <p:nvPr/>
        </p:nvSpPr>
        <p:spPr>
          <a:xfrm>
            <a:off x="775504" y="1190146"/>
            <a:ext cx="10440364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b="1" dirty="0"/>
              <a:t>Styrelsens förslag till beslut </a:t>
            </a:r>
            <a:endParaRPr lang="sv-SE" sz="3200" b="1" dirty="0"/>
          </a:p>
          <a:p>
            <a:endParaRPr lang="sv-SE" b="1" dirty="0"/>
          </a:p>
          <a:p>
            <a:r>
              <a:rPr lang="sv-SE" b="1" dirty="0"/>
              <a:t>FINANSFÖRVALTNING, PLACERINGSPOLICY OCH ÅRSAVGIFT</a:t>
            </a:r>
            <a:endParaRPr lang="sv-SE" sz="2800" b="1" dirty="0"/>
          </a:p>
          <a:p>
            <a:r>
              <a:rPr lang="sv-SE" b="1" dirty="0"/>
              <a:t> </a:t>
            </a:r>
            <a:endParaRPr lang="sv-SE" sz="2000" dirty="0"/>
          </a:p>
          <a:p>
            <a:r>
              <a:rPr lang="sv-SE" dirty="0"/>
              <a:t>Med hänvisning till ovanstående föreslår styrelsen årsstämman att besluta:</a:t>
            </a:r>
            <a:endParaRPr lang="sv-SE" sz="2000" dirty="0"/>
          </a:p>
          <a:p>
            <a:r>
              <a:rPr lang="sv-SE" dirty="0"/>
              <a:t> </a:t>
            </a:r>
            <a:endParaRPr lang="sv-SE" sz="20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sv-SE" b="1" dirty="0"/>
              <a:t>Att</a:t>
            </a:r>
            <a:r>
              <a:rPr lang="sv-SE" dirty="0"/>
              <a:t> godkänna styrelsens plan för långsiktig kapitalförvaltning i räntekonton med statlig insättningsgaranti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sv-SE" sz="20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sv-SE" b="1" dirty="0"/>
              <a:t>Att</a:t>
            </a:r>
            <a:r>
              <a:rPr lang="sv-SE" dirty="0"/>
              <a:t> höja årsavgiften till </a:t>
            </a:r>
            <a:r>
              <a:rPr lang="sv-SE" b="1" dirty="0"/>
              <a:t>2 600 kronor per fastighet</a:t>
            </a:r>
            <a:r>
              <a:rPr lang="sv-SE" dirty="0"/>
              <a:t> med årlig inflationsjustering om 2,5%  (Alternativ 3) medvetna om att en framtida extradebitering på ca 6 000 kronor kommer att krävas år 10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sv-SE" dirty="0"/>
              <a:t>Årsavgiften 2027 delas upp på maj och oktober.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sv-SE" dirty="0"/>
              <a:t>Från 2028 betalas per 30 juni.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sv-SE" dirty="0"/>
          </a:p>
          <a:p>
            <a:pPr lvl="1"/>
            <a:endParaRPr lang="sv-SE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sv-SE" dirty="0"/>
              <a:t>(Alternativ 2 på </a:t>
            </a:r>
            <a:r>
              <a:rPr lang="sv-SE" b="1" dirty="0"/>
              <a:t>3 300 kronor</a:t>
            </a:r>
            <a:r>
              <a:rPr lang="sv-SE" dirty="0"/>
              <a:t> för att helt undvika framtida extradebiteringar.)</a:t>
            </a:r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318648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1304</Words>
  <Application>Microsoft Office PowerPoint</Application>
  <PresentationFormat>Bredbild</PresentationFormat>
  <Paragraphs>243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Symbol</vt:lpstr>
      <vt:lpstr>Wingdings</vt:lpstr>
      <vt:lpstr>Office-tema</vt:lpstr>
      <vt:lpstr>Extra stämma 2026 10 15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Uppsala Fritid</dc:creator>
  <cp:lastModifiedBy>Tobias Akerblom</cp:lastModifiedBy>
  <cp:revision>11</cp:revision>
  <dcterms:created xsi:type="dcterms:W3CDTF">2026-09-10T12:20:44Z</dcterms:created>
  <dcterms:modified xsi:type="dcterms:W3CDTF">2026-09-23T10:33:35Z</dcterms:modified>
</cp:coreProperties>
</file>